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60" r:id="rId3"/>
    <p:sldId id="258" r:id="rId4"/>
    <p:sldId id="257" r:id="rId5"/>
    <p:sldId id="259" r:id="rId6"/>
    <p:sldId id="263" r:id="rId7"/>
    <p:sldId id="261" r:id="rId8"/>
    <p:sldId id="262"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76" d="100"/>
          <a:sy n="76" d="100"/>
        </p:scale>
        <p:origin x="72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5/25/2020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‹Nº›</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5/25/2020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5/25/2020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5/25/2020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7" name="Date Placeholder 6"/>
          <p:cNvSpPr>
            <a:spLocks noGrp="1"/>
          </p:cNvSpPr>
          <p:nvPr>
            <p:ph type="dt" sz="half" idx="10"/>
          </p:nvPr>
        </p:nvSpPr>
        <p:spPr/>
        <p:txBody>
          <a:bodyPr/>
          <a:lstStyle/>
          <a:p>
            <a:fld id="{1160EA64-D806-43AC-9DF2-F8C432F32B4C}" type="datetimeFigureOut">
              <a:rPr lang="en-US" dirty="0"/>
              <a:t>5/25/2020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‹Nº›</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5/25/2020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583436" y="3143250"/>
            <a:ext cx="4270248" cy="259677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7" name="Date Placeholder 6"/>
          <p:cNvSpPr>
            <a:spLocks noGrp="1"/>
          </p:cNvSpPr>
          <p:nvPr>
            <p:ph type="dt" sz="half" idx="10"/>
          </p:nvPr>
        </p:nvSpPr>
        <p:spPr/>
        <p:txBody>
          <a:bodyPr/>
          <a:lstStyle/>
          <a:p>
            <a:fld id="{4F7D4976-E339-4826-83B7-FBD03F55ECF8}" type="datetimeFigureOut">
              <a:rPr lang="en-US" dirty="0"/>
              <a:t>5/25/2020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‹Nº›</a:t>
            </a:fld>
            <a:endParaRPr lang="en-US" dirty="0"/>
          </a:p>
        </p:txBody>
      </p:sp>
      <p:sp>
        <p:nvSpPr>
          <p:cNvPr id="10" name="Title 9"/>
          <p:cNvSpPr>
            <a:spLocks noGrp="1"/>
          </p:cNvSpPr>
          <p:nvPr>
            <p:ph type="title"/>
          </p:nvPr>
        </p:nvSpPr>
        <p:spPr/>
        <p:txBody>
          <a:bodyPr/>
          <a:lstStyle/>
          <a:p>
            <a:r>
              <a:rPr lang="es-ES"/>
              <a:t>Haga clic para modificar el estilo de título del patrón</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5/25/2020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5/25/2020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9" name="Date Placeholder 8"/>
          <p:cNvSpPr>
            <a:spLocks noGrp="1"/>
          </p:cNvSpPr>
          <p:nvPr>
            <p:ph type="dt" sz="half" idx="10"/>
          </p:nvPr>
        </p:nvSpPr>
        <p:spPr/>
        <p:txBody>
          <a:bodyPr/>
          <a:lstStyle/>
          <a:p>
            <a:fld id="{D1BE4249-C0D0-4B06-8692-E8BB871AF643}" type="datetimeFigureOut">
              <a:rPr lang="en-US" dirty="0"/>
              <a:t>5/25/2020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5/25/2020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5/25/2020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Imagen 4" descr="Imagen que contiene alimentos, emparedado&#10;&#10;Descripción generada automáticamente">
            <a:extLst>
              <a:ext uri="{FF2B5EF4-FFF2-40B4-BE49-F238E27FC236}">
                <a16:creationId xmlns:a16="http://schemas.microsoft.com/office/drawing/2014/main" id="{F1E9C5EA-BF48-4262-BEF5-9444452AE71D}"/>
              </a:ext>
            </a:extLst>
          </p:cNvPr>
          <p:cNvPicPr>
            <a:picLocks noChangeAspect="1"/>
          </p:cNvPicPr>
          <p:nvPr/>
        </p:nvPicPr>
        <p:blipFill rotWithShape="1">
          <a:blip r:embed="rId2"/>
          <a:srcRect/>
          <a:stretch/>
        </p:blipFill>
        <p:spPr>
          <a:xfrm>
            <a:off x="20" y="10"/>
            <a:ext cx="12191980" cy="6857990"/>
          </a:xfrm>
          <a:prstGeom prst="rect">
            <a:avLst/>
          </a:prstGeom>
        </p:spPr>
      </p:pic>
      <p:sp>
        <p:nvSpPr>
          <p:cNvPr id="2" name="Título 1">
            <a:extLst>
              <a:ext uri="{FF2B5EF4-FFF2-40B4-BE49-F238E27FC236}">
                <a16:creationId xmlns:a16="http://schemas.microsoft.com/office/drawing/2014/main" id="{32BAC025-514D-4814-A0AF-EAB2FBB6DDDE}"/>
              </a:ext>
            </a:extLst>
          </p:cNvPr>
          <p:cNvSpPr>
            <a:spLocks noGrp="1"/>
          </p:cNvSpPr>
          <p:nvPr>
            <p:ph type="ctrTitle"/>
          </p:nvPr>
        </p:nvSpPr>
        <p:spPr>
          <a:xfrm>
            <a:off x="1601724" y="2606040"/>
            <a:ext cx="8988552" cy="1645920"/>
          </a:xfrm>
          <a:solidFill>
            <a:srgbClr val="FFFFFF">
              <a:alpha val="80000"/>
            </a:srgbClr>
          </a:solidFill>
          <a:ln>
            <a:solidFill>
              <a:schemeClr val="tx1">
                <a:lumMod val="50000"/>
              </a:schemeClr>
            </a:solidFill>
          </a:ln>
        </p:spPr>
        <p:txBody>
          <a:bodyPr vert="horz" lIns="182880" tIns="182880" rIns="182880" bIns="182880" rtlCol="0" anchor="ctr">
            <a:normAutofit/>
          </a:bodyPr>
          <a:lstStyle/>
          <a:p>
            <a:r>
              <a:rPr lang="en-US" sz="2900" b="1" kern="1200" cap="all" spc="200" baseline="0" dirty="0">
                <a:solidFill>
                  <a:schemeClr val="tx1">
                    <a:lumMod val="65000"/>
                  </a:schemeClr>
                </a:solidFill>
                <a:latin typeface="+mj-lt"/>
                <a:ea typeface="+mj-ea"/>
                <a:cs typeface="+mj-cs"/>
              </a:rPr>
              <a:t>Capstone Project : Britties Yoga Snack</a:t>
            </a:r>
            <a:br>
              <a:rPr lang="en-US" sz="2900" b="1" kern="1200" cap="all" spc="200" baseline="0" dirty="0">
                <a:solidFill>
                  <a:schemeClr val="tx1">
                    <a:lumMod val="65000"/>
                  </a:schemeClr>
                </a:solidFill>
                <a:latin typeface="+mj-lt"/>
                <a:ea typeface="+mj-ea"/>
                <a:cs typeface="+mj-cs"/>
              </a:rPr>
            </a:br>
            <a:endParaRPr lang="en-US" sz="2900" kern="1200" cap="all" spc="200" baseline="0" dirty="0">
              <a:solidFill>
                <a:schemeClr val="tx1">
                  <a:lumMod val="65000"/>
                </a:schemeClr>
              </a:solidFill>
              <a:latin typeface="+mj-lt"/>
              <a:ea typeface="+mj-ea"/>
              <a:cs typeface="+mj-cs"/>
            </a:endParaRPr>
          </a:p>
        </p:txBody>
      </p:sp>
    </p:spTree>
    <p:extLst>
      <p:ext uri="{BB962C8B-B14F-4D97-AF65-F5344CB8AC3E}">
        <p14:creationId xmlns:p14="http://schemas.microsoft.com/office/powerpoint/2010/main" val="3866228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5D238A31-5695-446E-832E-84713C1832C4}"/>
              </a:ext>
            </a:extLst>
          </p:cNvPr>
          <p:cNvSpPr>
            <a:spLocks noGrp="1"/>
          </p:cNvSpPr>
          <p:nvPr>
            <p:ph type="subTitle" idx="1"/>
          </p:nvPr>
        </p:nvSpPr>
        <p:spPr>
          <a:xfrm>
            <a:off x="2137954" y="152150"/>
            <a:ext cx="8281852" cy="1244850"/>
          </a:xfrm>
        </p:spPr>
        <p:txBody>
          <a:bodyPr>
            <a:noAutofit/>
          </a:bodyPr>
          <a:lstStyle/>
          <a:p>
            <a:r>
              <a:rPr lang="es-ES" sz="3600" dirty="0"/>
              <a:t>Foursquare API </a:t>
            </a:r>
            <a:r>
              <a:rPr lang="es-ES" sz="3600" dirty="0" err="1"/>
              <a:t>Density</a:t>
            </a:r>
            <a:r>
              <a:rPr lang="es-ES" sz="3600" dirty="0"/>
              <a:t> Map Visualization </a:t>
            </a:r>
          </a:p>
        </p:txBody>
      </p:sp>
      <p:sp>
        <p:nvSpPr>
          <p:cNvPr id="7" name="CuadroTexto 6">
            <a:extLst>
              <a:ext uri="{FF2B5EF4-FFF2-40B4-BE49-F238E27FC236}">
                <a16:creationId xmlns:a16="http://schemas.microsoft.com/office/drawing/2014/main" id="{4870F821-9473-47AC-AE57-D155838BA9D8}"/>
              </a:ext>
            </a:extLst>
          </p:cNvPr>
          <p:cNvSpPr txBox="1"/>
          <p:nvPr/>
        </p:nvSpPr>
        <p:spPr>
          <a:xfrm>
            <a:off x="640042" y="6336518"/>
            <a:ext cx="5106124" cy="369332"/>
          </a:xfrm>
          <a:prstGeom prst="rect">
            <a:avLst/>
          </a:prstGeom>
          <a:noFill/>
        </p:spPr>
        <p:txBody>
          <a:bodyPr wrap="square" rtlCol="0">
            <a:spAutoFit/>
          </a:bodyPr>
          <a:lstStyle/>
          <a:p>
            <a:pPr algn="ctr"/>
            <a:r>
              <a:rPr lang="es-ES" dirty="0"/>
              <a:t>Brooklyn</a:t>
            </a:r>
          </a:p>
        </p:txBody>
      </p:sp>
      <p:sp>
        <p:nvSpPr>
          <p:cNvPr id="8" name="CuadroTexto 7">
            <a:extLst>
              <a:ext uri="{FF2B5EF4-FFF2-40B4-BE49-F238E27FC236}">
                <a16:creationId xmlns:a16="http://schemas.microsoft.com/office/drawing/2014/main" id="{303B0248-C7BE-47EA-8C67-B51E714918C9}"/>
              </a:ext>
            </a:extLst>
          </p:cNvPr>
          <p:cNvSpPr txBox="1"/>
          <p:nvPr/>
        </p:nvSpPr>
        <p:spPr>
          <a:xfrm>
            <a:off x="6445837" y="6311425"/>
            <a:ext cx="4760642" cy="369332"/>
          </a:xfrm>
          <a:prstGeom prst="rect">
            <a:avLst/>
          </a:prstGeom>
          <a:noFill/>
        </p:spPr>
        <p:txBody>
          <a:bodyPr wrap="square" rtlCol="0">
            <a:spAutoFit/>
          </a:bodyPr>
          <a:lstStyle/>
          <a:p>
            <a:pPr algn="ctr"/>
            <a:r>
              <a:rPr lang="es-ES" dirty="0"/>
              <a:t>Manhattan</a:t>
            </a:r>
          </a:p>
        </p:txBody>
      </p:sp>
      <p:pic>
        <p:nvPicPr>
          <p:cNvPr id="2" name="Imagen 1">
            <a:extLst>
              <a:ext uri="{FF2B5EF4-FFF2-40B4-BE49-F238E27FC236}">
                <a16:creationId xmlns:a16="http://schemas.microsoft.com/office/drawing/2014/main" id="{EA484FB0-C3FC-44D7-ADC1-60057433F704}"/>
              </a:ext>
            </a:extLst>
          </p:cNvPr>
          <p:cNvPicPr>
            <a:picLocks noChangeAspect="1"/>
          </p:cNvPicPr>
          <p:nvPr/>
        </p:nvPicPr>
        <p:blipFill rotWithShape="1">
          <a:blip r:embed="rId2"/>
          <a:srcRect r="14316"/>
          <a:stretch/>
        </p:blipFill>
        <p:spPr>
          <a:xfrm>
            <a:off x="6445836" y="1296706"/>
            <a:ext cx="4760642" cy="4902373"/>
          </a:xfrm>
          <a:prstGeom prst="rect">
            <a:avLst/>
          </a:prstGeom>
        </p:spPr>
      </p:pic>
      <p:pic>
        <p:nvPicPr>
          <p:cNvPr id="4" name="Imagen 3">
            <a:extLst>
              <a:ext uri="{FF2B5EF4-FFF2-40B4-BE49-F238E27FC236}">
                <a16:creationId xmlns:a16="http://schemas.microsoft.com/office/drawing/2014/main" id="{4A33333A-99E1-468C-8703-88156A6C8A58}"/>
              </a:ext>
            </a:extLst>
          </p:cNvPr>
          <p:cNvPicPr>
            <a:picLocks noChangeAspect="1"/>
          </p:cNvPicPr>
          <p:nvPr/>
        </p:nvPicPr>
        <p:blipFill rotWithShape="1">
          <a:blip r:embed="rId3"/>
          <a:srcRect b="11703"/>
          <a:stretch/>
        </p:blipFill>
        <p:spPr>
          <a:xfrm>
            <a:off x="640042" y="1296705"/>
            <a:ext cx="5106123" cy="4902374"/>
          </a:xfrm>
          <a:prstGeom prst="rect">
            <a:avLst/>
          </a:prstGeom>
        </p:spPr>
      </p:pic>
    </p:spTree>
    <p:extLst>
      <p:ext uri="{BB962C8B-B14F-4D97-AF65-F5344CB8AC3E}">
        <p14:creationId xmlns:p14="http://schemas.microsoft.com/office/powerpoint/2010/main" val="3640624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F52CC069-FD20-400E-ABF5-FCE3E491A243}"/>
              </a:ext>
            </a:extLst>
          </p:cNvPr>
          <p:cNvSpPr>
            <a:spLocks noGrp="1"/>
          </p:cNvSpPr>
          <p:nvPr>
            <p:ph type="body" idx="1"/>
          </p:nvPr>
        </p:nvSpPr>
        <p:spPr>
          <a:xfrm>
            <a:off x="640068" y="5499895"/>
            <a:ext cx="10911865" cy="718025"/>
          </a:xfrm>
        </p:spPr>
        <p:txBody>
          <a:bodyPr vert="horz" lIns="91440" tIns="45720" rIns="91440" bIns="45720" rtlCol="0">
            <a:normAutofit/>
          </a:bodyPr>
          <a:lstStyle/>
          <a:p>
            <a:pPr algn="ctr"/>
            <a:r>
              <a:rPr lang="es-ES" sz="3600" b="1" dirty="0">
                <a:latin typeface="Arial" panose="020B0604020202020204" pitchFamily="34" charset="0"/>
                <a:cs typeface="Arial" panose="020B0604020202020204" pitchFamily="34" charset="0"/>
              </a:rPr>
              <a:t>CONCLUSION</a:t>
            </a:r>
          </a:p>
          <a:p>
            <a:pPr algn="ctr"/>
            <a:endParaRPr lang="en-US" dirty="0">
              <a:solidFill>
                <a:schemeClr val="tx1">
                  <a:lumMod val="75000"/>
                  <a:lumOff val="25000"/>
                </a:schemeClr>
              </a:solidFill>
            </a:endParaRPr>
          </a:p>
        </p:txBody>
      </p:sp>
      <p:sp>
        <p:nvSpPr>
          <p:cNvPr id="15" name="Rectangle 7">
            <a:extLst>
              <a:ext uri="{FF2B5EF4-FFF2-40B4-BE49-F238E27FC236}">
                <a16:creationId xmlns:a16="http://schemas.microsoft.com/office/drawing/2014/main" id="{84167985-D6E9-40FF-97C0-4B6D373E8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68" y="640080"/>
            <a:ext cx="10911865" cy="462686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8801362-349C-44BE-BEF6-8E926E1D3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42976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128606F-5E97-4C0F-83D6-ED861B0F3490}"/>
              </a:ext>
            </a:extLst>
          </p:cNvPr>
          <p:cNvSpPr>
            <a:spLocks noGrp="1"/>
          </p:cNvSpPr>
          <p:nvPr>
            <p:ph type="title"/>
          </p:nvPr>
        </p:nvSpPr>
        <p:spPr>
          <a:xfrm>
            <a:off x="1146150" y="1257735"/>
            <a:ext cx="10109026" cy="3614711"/>
          </a:xfrm>
          <a:ln>
            <a:noFill/>
          </a:ln>
        </p:spPr>
        <p:txBody>
          <a:bodyPr vert="horz" lIns="274320" tIns="182880" rIns="274320" bIns="182880" rtlCol="0" anchor="ctr" anchorCtr="1">
            <a:noAutofit/>
          </a:bodyPr>
          <a:lstStyle/>
          <a:p>
            <a:r>
              <a:rPr lang="en-US" sz="2000" dirty="0">
                <a:solidFill>
                  <a:schemeClr val="tx1">
                    <a:lumMod val="65000"/>
                  </a:schemeClr>
                </a:solidFill>
              </a:rPr>
              <a:t>AFTER EVALUATING THE YOGA PLACES DISTRIBUTION IN NY, ME CAN HIGHLY RECOMMEND TO TRY THE LAUNCH PILOT IN MANHATTAN, BECAUSE IT IS THE PLACE WITH MORE YOGA STUDIOS AND ALSO WITH THE HIGHEST DENSITY. HOWEVER IF THE BUDGET OF THE STUDENTS IS REALLY LIMITED BROOKLYN CAN BE ALSO AN OPTIMAL SOLUTION ACCORDING WITH THE ENTERPRISE , BECAUSE IT HAS A GOOD NUMBER OF YOGA PLACES AND ALSO A HIGH DENSITY WITHIN THE AREA</a:t>
            </a:r>
            <a:endParaRPr lang="en-US" sz="2000" kern="1200" cap="all" spc="200" baseline="0" dirty="0">
              <a:solidFill>
                <a:schemeClr val="tx1">
                  <a:lumMod val="65000"/>
                </a:schemeClr>
              </a:solidFill>
            </a:endParaRPr>
          </a:p>
        </p:txBody>
      </p:sp>
    </p:spTree>
    <p:extLst>
      <p:ext uri="{BB962C8B-B14F-4D97-AF65-F5344CB8AC3E}">
        <p14:creationId xmlns:p14="http://schemas.microsoft.com/office/powerpoint/2010/main" val="38861860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F52CC069-FD20-400E-ABF5-FCE3E491A243}"/>
              </a:ext>
            </a:extLst>
          </p:cNvPr>
          <p:cNvSpPr>
            <a:spLocks noGrp="1"/>
          </p:cNvSpPr>
          <p:nvPr>
            <p:ph type="body" idx="1"/>
          </p:nvPr>
        </p:nvSpPr>
        <p:spPr>
          <a:xfrm>
            <a:off x="640068" y="5499895"/>
            <a:ext cx="10911865" cy="718025"/>
          </a:xfrm>
        </p:spPr>
        <p:txBody>
          <a:bodyPr vert="horz" lIns="91440" tIns="45720" rIns="91440" bIns="45720" rtlCol="0">
            <a:normAutofit/>
          </a:bodyPr>
          <a:lstStyle/>
          <a:p>
            <a:pPr algn="ctr"/>
            <a:r>
              <a:rPr lang="es-ES" sz="3600" b="1" dirty="0">
                <a:latin typeface="Arial" panose="020B0604020202020204" pitchFamily="34" charset="0"/>
                <a:cs typeface="Arial" panose="020B0604020202020204" pitchFamily="34" charset="0"/>
              </a:rPr>
              <a:t>Problem and Backgound</a:t>
            </a:r>
          </a:p>
          <a:p>
            <a:pPr algn="ctr"/>
            <a:endParaRPr lang="en-US" dirty="0">
              <a:solidFill>
                <a:schemeClr val="tx1">
                  <a:lumMod val="75000"/>
                  <a:lumOff val="25000"/>
                </a:schemeClr>
              </a:solidFill>
            </a:endParaRPr>
          </a:p>
        </p:txBody>
      </p:sp>
      <p:sp>
        <p:nvSpPr>
          <p:cNvPr id="15" name="Rectangle 7">
            <a:extLst>
              <a:ext uri="{FF2B5EF4-FFF2-40B4-BE49-F238E27FC236}">
                <a16:creationId xmlns:a16="http://schemas.microsoft.com/office/drawing/2014/main" id="{84167985-D6E9-40FF-97C0-4B6D373E8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68" y="640080"/>
            <a:ext cx="10911865" cy="462686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8801362-349C-44BE-BEF6-8E926E1D3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42976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128606F-5E97-4C0F-83D6-ED861B0F3490}"/>
              </a:ext>
            </a:extLst>
          </p:cNvPr>
          <p:cNvSpPr>
            <a:spLocks noGrp="1"/>
          </p:cNvSpPr>
          <p:nvPr>
            <p:ph type="title"/>
          </p:nvPr>
        </p:nvSpPr>
        <p:spPr>
          <a:xfrm>
            <a:off x="1146150" y="1257735"/>
            <a:ext cx="10109026" cy="3614711"/>
          </a:xfrm>
          <a:ln>
            <a:noFill/>
          </a:ln>
        </p:spPr>
        <p:txBody>
          <a:bodyPr vert="horz" lIns="274320" tIns="182880" rIns="274320" bIns="182880" rtlCol="0" anchor="ctr" anchorCtr="1">
            <a:noAutofit/>
          </a:bodyPr>
          <a:lstStyle/>
          <a:p>
            <a:r>
              <a:rPr lang="en-US" sz="2000" dirty="0">
                <a:solidFill>
                  <a:schemeClr val="tx1">
                    <a:lumMod val="65000"/>
                  </a:schemeClr>
                </a:solidFill>
              </a:rPr>
              <a:t>"Britties" is a new snack, created and developed for the yoga community. It was created by three students who were studying business at New York University (NYU) and wanted to start their entrepreneurial life. One of them was also a yoga professor, who saw a need of a new snack for the yoga community. The product they created has the best taste and amount of protein per snack and they claimed that it would be a hit their product. In order validate their idea , the want to launch a pilot in the NY area, but due the  limitation in their budget, they must focus in just one area of NY to do the pilot, so they want to apply their data science knowledge in order to find the proper area .</a:t>
            </a:r>
            <a:endParaRPr lang="en-US" sz="2000" kern="1200" cap="all" spc="200" baseline="0" dirty="0">
              <a:solidFill>
                <a:schemeClr val="tx1">
                  <a:lumMod val="65000"/>
                </a:schemeClr>
              </a:solidFill>
            </a:endParaRPr>
          </a:p>
        </p:txBody>
      </p:sp>
    </p:spTree>
    <p:extLst>
      <p:ext uri="{BB962C8B-B14F-4D97-AF65-F5344CB8AC3E}">
        <p14:creationId xmlns:p14="http://schemas.microsoft.com/office/powerpoint/2010/main" val="3899272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7B970C-4CC5-4CFC-8392-68AF275925C1}"/>
              </a:ext>
            </a:extLst>
          </p:cNvPr>
          <p:cNvSpPr>
            <a:spLocks noGrp="1"/>
          </p:cNvSpPr>
          <p:nvPr>
            <p:ph type="title"/>
          </p:nvPr>
        </p:nvSpPr>
        <p:spPr>
          <a:ln>
            <a:solidFill>
              <a:schemeClr val="bg1">
                <a:lumMod val="50000"/>
              </a:schemeClr>
            </a:solidFill>
          </a:ln>
        </p:spPr>
        <p:txBody>
          <a:bodyPr/>
          <a:lstStyle/>
          <a:p>
            <a:r>
              <a:rPr lang="es-ES" dirty="0">
                <a:solidFill>
                  <a:schemeClr val="bg1">
                    <a:lumMod val="65000"/>
                  </a:schemeClr>
                </a:solidFill>
              </a:rPr>
              <a:t>StakeHOLDERS</a:t>
            </a:r>
          </a:p>
        </p:txBody>
      </p:sp>
      <p:sp>
        <p:nvSpPr>
          <p:cNvPr id="4" name="Marcador de texto 3">
            <a:extLst>
              <a:ext uri="{FF2B5EF4-FFF2-40B4-BE49-F238E27FC236}">
                <a16:creationId xmlns:a16="http://schemas.microsoft.com/office/drawing/2014/main" id="{76FEDE77-A276-4B90-BD31-201C06BEEBBF}"/>
              </a:ext>
            </a:extLst>
          </p:cNvPr>
          <p:cNvSpPr>
            <a:spLocks noGrp="1"/>
          </p:cNvSpPr>
          <p:nvPr>
            <p:ph type="body" sz="half" idx="2"/>
          </p:nvPr>
        </p:nvSpPr>
        <p:spPr/>
        <p:txBody>
          <a:bodyPr>
            <a:noAutofit/>
          </a:bodyPr>
          <a:lstStyle/>
          <a:p>
            <a:r>
              <a:rPr lang="en-US" sz="2800" dirty="0"/>
              <a:t>The main stakeholders would be the NY citizens, the yoga community and the three fellow students</a:t>
            </a:r>
            <a:endParaRPr lang="es-ES" sz="2800" dirty="0"/>
          </a:p>
        </p:txBody>
      </p:sp>
      <p:pic>
        <p:nvPicPr>
          <p:cNvPr id="2050" name="Picture 2" descr="Yoga HD Wallpapers for Android - APK Download">
            <a:extLst>
              <a:ext uri="{FF2B5EF4-FFF2-40B4-BE49-F238E27FC236}">
                <a16:creationId xmlns:a16="http://schemas.microsoft.com/office/drawing/2014/main" id="{9675C055-39E4-499B-9B92-AE6F4C0401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5149" y="59740"/>
            <a:ext cx="3741283" cy="66511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18120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F52CC069-FD20-400E-ABF5-FCE3E491A243}"/>
              </a:ext>
            </a:extLst>
          </p:cNvPr>
          <p:cNvSpPr>
            <a:spLocks noGrp="1"/>
          </p:cNvSpPr>
          <p:nvPr>
            <p:ph type="body" idx="1"/>
          </p:nvPr>
        </p:nvSpPr>
        <p:spPr>
          <a:xfrm>
            <a:off x="640068" y="5499895"/>
            <a:ext cx="10911865" cy="718025"/>
          </a:xfrm>
        </p:spPr>
        <p:txBody>
          <a:bodyPr vert="horz" lIns="91440" tIns="45720" rIns="91440" bIns="45720" rtlCol="0">
            <a:normAutofit/>
          </a:bodyPr>
          <a:lstStyle/>
          <a:p>
            <a:pPr algn="ctr"/>
            <a:r>
              <a:rPr lang="es-ES" sz="3600" b="1" dirty="0">
                <a:latin typeface="Arial" panose="020B0604020202020204" pitchFamily="34" charset="0"/>
                <a:cs typeface="Arial" panose="020B0604020202020204" pitchFamily="34" charset="0"/>
              </a:rPr>
              <a:t>Working with the data</a:t>
            </a:r>
          </a:p>
          <a:p>
            <a:pPr algn="ctr"/>
            <a:endParaRPr lang="en-US" dirty="0">
              <a:solidFill>
                <a:schemeClr val="tx1">
                  <a:lumMod val="75000"/>
                  <a:lumOff val="25000"/>
                </a:schemeClr>
              </a:solidFill>
            </a:endParaRPr>
          </a:p>
        </p:txBody>
      </p:sp>
      <p:sp>
        <p:nvSpPr>
          <p:cNvPr id="15" name="Rectangle 7">
            <a:extLst>
              <a:ext uri="{FF2B5EF4-FFF2-40B4-BE49-F238E27FC236}">
                <a16:creationId xmlns:a16="http://schemas.microsoft.com/office/drawing/2014/main" id="{84167985-D6E9-40FF-97C0-4B6D373E8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68" y="640080"/>
            <a:ext cx="10911865" cy="462686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8801362-349C-44BE-BEF6-8E926E1D3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42976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128606F-5E97-4C0F-83D6-ED861B0F3490}"/>
              </a:ext>
            </a:extLst>
          </p:cNvPr>
          <p:cNvSpPr>
            <a:spLocks noGrp="1"/>
          </p:cNvSpPr>
          <p:nvPr>
            <p:ph type="title"/>
          </p:nvPr>
        </p:nvSpPr>
        <p:spPr>
          <a:xfrm>
            <a:off x="965199" y="1397000"/>
            <a:ext cx="10420605" cy="567146"/>
          </a:xfrm>
          <a:ln>
            <a:noFill/>
          </a:ln>
        </p:spPr>
        <p:txBody>
          <a:bodyPr vert="horz" lIns="274320" tIns="182880" rIns="274320" bIns="182880" rtlCol="0" anchor="ctr" anchorCtr="1">
            <a:noAutofit/>
          </a:bodyPr>
          <a:lstStyle/>
          <a:p>
            <a:r>
              <a:rPr lang="en-US" sz="2000" dirty="0">
                <a:solidFill>
                  <a:schemeClr val="tx1">
                    <a:lumMod val="50000"/>
                  </a:schemeClr>
                </a:solidFill>
              </a:rPr>
              <a:t>The data that would be used for the project will be the NY Map with the neighbor's name, latitude, longitude, among other things given by the IBM Specialization, and the data of the yoga places that will be segmented in Foursquare by the category ID:4bf58dd8d48988d102941735</a:t>
            </a:r>
            <a:endParaRPr lang="en-US" sz="2000" kern="1200" cap="all" spc="200" baseline="0" dirty="0">
              <a:solidFill>
                <a:schemeClr val="tx1">
                  <a:lumMod val="50000"/>
                </a:schemeClr>
              </a:solidFill>
            </a:endParaRPr>
          </a:p>
        </p:txBody>
      </p:sp>
      <p:pic>
        <p:nvPicPr>
          <p:cNvPr id="3074" name="Picture 2" descr="Foursquare se rediseña: nuevo logo e interfaz. ¿Les gusta? - CNET ...">
            <a:extLst>
              <a:ext uri="{FF2B5EF4-FFF2-40B4-BE49-F238E27FC236}">
                <a16:creationId xmlns:a16="http://schemas.microsoft.com/office/drawing/2014/main" id="{C69E3CAE-3352-4FD6-9B36-34B9E8C24F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6736" y="3017520"/>
            <a:ext cx="3541825" cy="199227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Blockchain encabeza el grupo de patentes de IBM - Blockchain Economía">
            <a:extLst>
              <a:ext uri="{FF2B5EF4-FFF2-40B4-BE49-F238E27FC236}">
                <a16:creationId xmlns:a16="http://schemas.microsoft.com/office/drawing/2014/main" id="{C3D2D4F9-43C6-4021-9176-24A1743222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3441" y="2588043"/>
            <a:ext cx="3816531" cy="2180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891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5D238A31-5695-446E-832E-84713C1832C4}"/>
              </a:ext>
            </a:extLst>
          </p:cNvPr>
          <p:cNvSpPr>
            <a:spLocks noGrp="1"/>
          </p:cNvSpPr>
          <p:nvPr>
            <p:ph type="subTitle" idx="1"/>
          </p:nvPr>
        </p:nvSpPr>
        <p:spPr>
          <a:xfrm>
            <a:off x="1985554" y="0"/>
            <a:ext cx="8281852" cy="1239894"/>
          </a:xfrm>
        </p:spPr>
        <p:txBody>
          <a:bodyPr>
            <a:noAutofit/>
          </a:bodyPr>
          <a:lstStyle/>
          <a:p>
            <a:r>
              <a:rPr lang="es-ES" sz="2400" dirty="0"/>
              <a:t>After </a:t>
            </a:r>
            <a:r>
              <a:rPr lang="es-ES" sz="2400" dirty="0" err="1"/>
              <a:t>importing</a:t>
            </a:r>
            <a:r>
              <a:rPr lang="es-ES" sz="2400" dirty="0"/>
              <a:t> the </a:t>
            </a:r>
            <a:r>
              <a:rPr lang="es-ES" sz="2400" dirty="0" err="1"/>
              <a:t>first</a:t>
            </a:r>
            <a:r>
              <a:rPr lang="es-ES" sz="2400" dirty="0"/>
              <a:t> data set, </a:t>
            </a:r>
            <a:r>
              <a:rPr lang="es-ES" sz="2400" dirty="0" err="1"/>
              <a:t>we</a:t>
            </a:r>
            <a:r>
              <a:rPr lang="es-ES" sz="2400" dirty="0"/>
              <a:t> can </a:t>
            </a:r>
            <a:r>
              <a:rPr lang="es-ES" sz="2400" dirty="0" err="1"/>
              <a:t>visualize</a:t>
            </a:r>
            <a:r>
              <a:rPr lang="es-ES" sz="2400" dirty="0"/>
              <a:t> the NY </a:t>
            </a:r>
            <a:r>
              <a:rPr lang="es-ES" sz="2400" dirty="0" err="1"/>
              <a:t>distribution</a:t>
            </a:r>
            <a:r>
              <a:rPr lang="es-ES" sz="2400" dirty="0"/>
              <a:t> </a:t>
            </a:r>
            <a:r>
              <a:rPr lang="es-ES" sz="2400" dirty="0" err="1"/>
              <a:t>that</a:t>
            </a:r>
            <a:r>
              <a:rPr lang="es-ES" sz="2400" dirty="0"/>
              <a:t> has 5 </a:t>
            </a:r>
            <a:r>
              <a:rPr lang="es-ES" sz="2400" dirty="0" err="1"/>
              <a:t>boroughs</a:t>
            </a:r>
            <a:r>
              <a:rPr lang="es-ES" sz="2400" dirty="0"/>
              <a:t> and </a:t>
            </a:r>
            <a:r>
              <a:rPr lang="es-ES" sz="2400" dirty="0" err="1"/>
              <a:t>different</a:t>
            </a:r>
            <a:r>
              <a:rPr lang="es-ES" sz="2400" dirty="0"/>
              <a:t> </a:t>
            </a:r>
            <a:r>
              <a:rPr lang="es-ES" sz="2400" dirty="0" err="1"/>
              <a:t>neighborhoods</a:t>
            </a:r>
            <a:r>
              <a:rPr lang="es-ES" sz="2400" dirty="0"/>
              <a:t>. </a:t>
            </a:r>
            <a:r>
              <a:rPr lang="es-ES" sz="2400" dirty="0" err="1"/>
              <a:t>Now</a:t>
            </a:r>
            <a:r>
              <a:rPr lang="es-ES" sz="2400" dirty="0"/>
              <a:t> </a:t>
            </a:r>
            <a:r>
              <a:rPr lang="es-ES" sz="2400" dirty="0" err="1"/>
              <a:t>what</a:t>
            </a:r>
            <a:r>
              <a:rPr lang="es-ES" sz="2400" dirty="0"/>
              <a:t> </a:t>
            </a:r>
            <a:r>
              <a:rPr lang="es-ES" sz="2400" dirty="0" err="1"/>
              <a:t>we</a:t>
            </a:r>
            <a:r>
              <a:rPr lang="es-ES" sz="2400" dirty="0"/>
              <a:t> </a:t>
            </a:r>
            <a:r>
              <a:rPr lang="es-ES" sz="2400" dirty="0" err="1"/>
              <a:t>would</a:t>
            </a:r>
            <a:r>
              <a:rPr lang="es-ES" sz="2400" dirty="0"/>
              <a:t> do </a:t>
            </a:r>
            <a:r>
              <a:rPr lang="es-ES" sz="2400" dirty="0" err="1"/>
              <a:t>is</a:t>
            </a:r>
            <a:r>
              <a:rPr lang="es-ES" sz="2400" dirty="0"/>
              <a:t> </a:t>
            </a:r>
            <a:r>
              <a:rPr lang="es-ES" sz="2400" dirty="0" err="1"/>
              <a:t>to</a:t>
            </a:r>
            <a:r>
              <a:rPr lang="es-ES" sz="2400" dirty="0"/>
              <a:t> </a:t>
            </a:r>
            <a:r>
              <a:rPr lang="es-ES" sz="2400" dirty="0" err="1"/>
              <a:t>connect</a:t>
            </a:r>
            <a:r>
              <a:rPr lang="es-ES" sz="2400" dirty="0"/>
              <a:t> </a:t>
            </a:r>
            <a:r>
              <a:rPr lang="es-ES" sz="2400" dirty="0" err="1"/>
              <a:t>this</a:t>
            </a:r>
            <a:r>
              <a:rPr lang="es-ES" sz="2400" dirty="0"/>
              <a:t> </a:t>
            </a:r>
            <a:r>
              <a:rPr lang="es-ES" sz="2400" dirty="0" err="1"/>
              <a:t>location</a:t>
            </a:r>
            <a:r>
              <a:rPr lang="es-ES" sz="2400" dirty="0"/>
              <a:t> with the </a:t>
            </a:r>
            <a:r>
              <a:rPr lang="es-ES" sz="2400" dirty="0" err="1"/>
              <a:t>category</a:t>
            </a:r>
            <a:r>
              <a:rPr lang="es-ES" sz="2400" dirty="0"/>
              <a:t> data in Foursquare.</a:t>
            </a:r>
          </a:p>
        </p:txBody>
      </p:sp>
      <p:pic>
        <p:nvPicPr>
          <p:cNvPr id="4" name="Imagen 3">
            <a:extLst>
              <a:ext uri="{FF2B5EF4-FFF2-40B4-BE49-F238E27FC236}">
                <a16:creationId xmlns:a16="http://schemas.microsoft.com/office/drawing/2014/main" id="{03DA46C6-34B0-4C81-BB22-DE338FFE9523}"/>
              </a:ext>
            </a:extLst>
          </p:cNvPr>
          <p:cNvPicPr>
            <a:picLocks noChangeAspect="1"/>
          </p:cNvPicPr>
          <p:nvPr/>
        </p:nvPicPr>
        <p:blipFill>
          <a:blip r:embed="rId2"/>
          <a:stretch>
            <a:fillRect/>
          </a:stretch>
        </p:blipFill>
        <p:spPr>
          <a:xfrm>
            <a:off x="2167278" y="1898085"/>
            <a:ext cx="8100128" cy="4866642"/>
          </a:xfrm>
          <a:prstGeom prst="rect">
            <a:avLst/>
          </a:prstGeom>
        </p:spPr>
      </p:pic>
    </p:spTree>
    <p:extLst>
      <p:ext uri="{BB962C8B-B14F-4D97-AF65-F5344CB8AC3E}">
        <p14:creationId xmlns:p14="http://schemas.microsoft.com/office/powerpoint/2010/main" val="421746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F52CC069-FD20-400E-ABF5-FCE3E491A243}"/>
              </a:ext>
            </a:extLst>
          </p:cNvPr>
          <p:cNvSpPr>
            <a:spLocks noGrp="1"/>
          </p:cNvSpPr>
          <p:nvPr>
            <p:ph type="body" idx="1"/>
          </p:nvPr>
        </p:nvSpPr>
        <p:spPr>
          <a:xfrm>
            <a:off x="640068" y="5520215"/>
            <a:ext cx="10911865" cy="718025"/>
          </a:xfrm>
        </p:spPr>
        <p:txBody>
          <a:bodyPr vert="horz" lIns="91440" tIns="45720" rIns="91440" bIns="45720" rtlCol="0">
            <a:normAutofit/>
          </a:bodyPr>
          <a:lstStyle/>
          <a:p>
            <a:pPr algn="ctr"/>
            <a:r>
              <a:rPr lang="es-ES" sz="3600" b="1" dirty="0" err="1">
                <a:latin typeface="Arial" panose="020B0604020202020204" pitchFamily="34" charset="0"/>
                <a:cs typeface="Arial" panose="020B0604020202020204" pitchFamily="34" charset="0"/>
              </a:rPr>
              <a:t>Connecting</a:t>
            </a:r>
            <a:r>
              <a:rPr lang="es-ES" sz="3600" b="1" dirty="0">
                <a:latin typeface="Arial" panose="020B0604020202020204" pitchFamily="34" charset="0"/>
                <a:cs typeface="Arial" panose="020B0604020202020204" pitchFamily="34" charset="0"/>
              </a:rPr>
              <a:t> the Data</a:t>
            </a:r>
          </a:p>
          <a:p>
            <a:pPr algn="ctr"/>
            <a:endParaRPr lang="en-US" dirty="0">
              <a:solidFill>
                <a:schemeClr val="tx1">
                  <a:lumMod val="75000"/>
                  <a:lumOff val="25000"/>
                </a:schemeClr>
              </a:solidFill>
            </a:endParaRPr>
          </a:p>
        </p:txBody>
      </p:sp>
      <p:sp>
        <p:nvSpPr>
          <p:cNvPr id="15" name="Rectangle 7">
            <a:extLst>
              <a:ext uri="{FF2B5EF4-FFF2-40B4-BE49-F238E27FC236}">
                <a16:creationId xmlns:a16="http://schemas.microsoft.com/office/drawing/2014/main" id="{84167985-D6E9-40FF-97C0-4B6D373E8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68" y="640080"/>
            <a:ext cx="10911865" cy="462686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8801362-349C-44BE-BEF6-8E926E1D3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42976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
            <a:extLst>
              <a:ext uri="{FF2B5EF4-FFF2-40B4-BE49-F238E27FC236}">
                <a16:creationId xmlns:a16="http://schemas.microsoft.com/office/drawing/2014/main" id="{B796FAE5-07B3-4209-A16F-9F815BA023DA}"/>
              </a:ext>
            </a:extLst>
          </p:cNvPr>
          <p:cNvSpPr>
            <a:spLocks noChangeArrowheads="1"/>
          </p:cNvSpPr>
          <p:nvPr/>
        </p:nvSpPr>
        <p:spPr bwMode="auto">
          <a:xfrm>
            <a:off x="180304" y="2597644"/>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1800" b="0" i="0" u="none" strike="noStrike" cap="none" normalizeH="0" baseline="0" dirty="0">
              <a:ln>
                <a:noFill/>
              </a:ln>
              <a:solidFill>
                <a:schemeClr val="tx1"/>
              </a:solidFill>
              <a:effectLst/>
              <a:latin typeface="Arial" panose="020B0604020202020204" pitchFamily="34" charset="0"/>
            </a:endParaRPr>
          </a:p>
        </p:txBody>
      </p:sp>
      <p:sp>
        <p:nvSpPr>
          <p:cNvPr id="8" name="Rectángulo 7">
            <a:extLst>
              <a:ext uri="{FF2B5EF4-FFF2-40B4-BE49-F238E27FC236}">
                <a16:creationId xmlns:a16="http://schemas.microsoft.com/office/drawing/2014/main" id="{A44BE127-FE2A-4A86-A1E0-B49DD949BD3E}"/>
              </a:ext>
            </a:extLst>
          </p:cNvPr>
          <p:cNvSpPr/>
          <p:nvPr/>
        </p:nvSpPr>
        <p:spPr>
          <a:xfrm>
            <a:off x="2959100" y="1857389"/>
            <a:ext cx="8077200" cy="1965031"/>
          </a:xfrm>
          <a:prstGeom prst="rect">
            <a:avLst/>
          </a:prstGeom>
        </p:spPr>
        <p:txBody>
          <a:bodyPr wrap="square">
            <a:spAutoFit/>
          </a:bodyPr>
          <a:lstStyle/>
          <a:p>
            <a:pPr>
              <a:spcAft>
                <a:spcPts val="1500"/>
              </a:spcAft>
            </a:pPr>
            <a:r>
              <a:rPr lang="en-US" dirty="0"/>
              <a:t> </a:t>
            </a:r>
          </a:p>
          <a:p>
            <a:pPr fontAlgn="base">
              <a:buFont typeface="Arial" panose="020B0604020202020204" pitchFamily="34" charset="0"/>
              <a:buChar char="•"/>
            </a:pPr>
            <a:r>
              <a:rPr lang="en-US" dirty="0">
                <a:solidFill>
                  <a:schemeClr val="tx1">
                    <a:lumMod val="50000"/>
                  </a:schemeClr>
                </a:solidFill>
                <a:latin typeface="Courier New" panose="02070309020205020404" pitchFamily="49" charset="0"/>
              </a:rPr>
              <a:t>Numbers of Yoga Studio in Bronx = 9 </a:t>
            </a:r>
          </a:p>
          <a:p>
            <a:pPr fontAlgn="base">
              <a:buFont typeface="Arial" panose="020B0604020202020204" pitchFamily="34" charset="0"/>
              <a:buChar char="•"/>
            </a:pPr>
            <a:r>
              <a:rPr lang="en-US" dirty="0">
                <a:solidFill>
                  <a:schemeClr val="tx1">
                    <a:lumMod val="50000"/>
                  </a:schemeClr>
                </a:solidFill>
                <a:latin typeface="Courier New" panose="02070309020205020404" pitchFamily="49" charset="0"/>
              </a:rPr>
              <a:t>Numbers of Yoga Studio in Manhattan = 227 </a:t>
            </a:r>
          </a:p>
          <a:p>
            <a:pPr fontAlgn="base">
              <a:buFont typeface="Arial" panose="020B0604020202020204" pitchFamily="34" charset="0"/>
              <a:buChar char="•"/>
            </a:pPr>
            <a:r>
              <a:rPr lang="en-US" dirty="0">
                <a:solidFill>
                  <a:schemeClr val="tx1">
                    <a:lumMod val="50000"/>
                  </a:schemeClr>
                </a:solidFill>
                <a:latin typeface="Courier New" panose="02070309020205020404" pitchFamily="49" charset="0"/>
              </a:rPr>
              <a:t>Numbers of Yoga Studio in Brooklyn = 189 </a:t>
            </a:r>
          </a:p>
          <a:p>
            <a:pPr fontAlgn="base">
              <a:buFont typeface="Arial" panose="020B0604020202020204" pitchFamily="34" charset="0"/>
              <a:buChar char="•"/>
            </a:pPr>
            <a:r>
              <a:rPr lang="en-US" dirty="0">
                <a:solidFill>
                  <a:schemeClr val="tx1">
                    <a:lumMod val="50000"/>
                  </a:schemeClr>
                </a:solidFill>
                <a:latin typeface="Courier New" panose="02070309020205020404" pitchFamily="49" charset="0"/>
              </a:rPr>
              <a:t>Numbers of Yoga Studio in Queens = 64 </a:t>
            </a:r>
          </a:p>
          <a:p>
            <a:pPr fontAlgn="base">
              <a:spcAft>
                <a:spcPts val="1500"/>
              </a:spcAft>
              <a:buFont typeface="Arial" panose="020B0604020202020204" pitchFamily="34" charset="0"/>
              <a:buChar char="•"/>
            </a:pPr>
            <a:r>
              <a:rPr lang="en-US" dirty="0">
                <a:solidFill>
                  <a:schemeClr val="tx1">
                    <a:lumMod val="50000"/>
                  </a:schemeClr>
                </a:solidFill>
                <a:latin typeface="Courier New" panose="02070309020205020404" pitchFamily="49" charset="0"/>
              </a:rPr>
              <a:t>Numbers of Yoga Studio in Staten Island = 14 </a:t>
            </a:r>
          </a:p>
        </p:txBody>
      </p:sp>
      <p:sp>
        <p:nvSpPr>
          <p:cNvPr id="18" name="Título 1">
            <a:extLst>
              <a:ext uri="{FF2B5EF4-FFF2-40B4-BE49-F238E27FC236}">
                <a16:creationId xmlns:a16="http://schemas.microsoft.com/office/drawing/2014/main" id="{49220F22-AEAE-44E1-A62A-635A6955E65D}"/>
              </a:ext>
            </a:extLst>
          </p:cNvPr>
          <p:cNvSpPr>
            <a:spLocks noGrp="1"/>
          </p:cNvSpPr>
          <p:nvPr>
            <p:ph type="title"/>
          </p:nvPr>
        </p:nvSpPr>
        <p:spPr>
          <a:xfrm>
            <a:off x="1028699" y="1396998"/>
            <a:ext cx="10007601" cy="920783"/>
          </a:xfrm>
          <a:ln>
            <a:noFill/>
          </a:ln>
        </p:spPr>
        <p:txBody>
          <a:bodyPr vert="horz" lIns="274320" tIns="182880" rIns="274320" bIns="182880" rtlCol="0" anchor="ctr" anchorCtr="1">
            <a:noAutofit/>
          </a:bodyPr>
          <a:lstStyle/>
          <a:p>
            <a:r>
              <a:rPr lang="en-US" sz="2000" kern="1200" cap="all" spc="200" baseline="0" dirty="0">
                <a:solidFill>
                  <a:schemeClr val="tx1">
                    <a:lumMod val="50000"/>
                  </a:schemeClr>
                </a:solidFill>
              </a:rPr>
              <a:t>AFT</a:t>
            </a:r>
            <a:r>
              <a:rPr lang="en-US" sz="2000" dirty="0">
                <a:solidFill>
                  <a:schemeClr val="tx1">
                    <a:lumMod val="50000"/>
                  </a:schemeClr>
                </a:solidFill>
              </a:rPr>
              <a:t>ER CONNECTING THE DATA WITH THE FOURSQUARE API, LIMITING THE RESULT TO 500 VENUE ( MAXIMUM VENUES WITH THE CURRENT ACCOUNT), WE GOT THE FOLLOWING RESULTS FOR THE YOGA PLACES (category ID:4bf58dd8d48988d102941735) IN NY. </a:t>
            </a:r>
            <a:br>
              <a:rPr lang="en-US" sz="2000" dirty="0">
                <a:solidFill>
                  <a:schemeClr val="tx1">
                    <a:lumMod val="50000"/>
                  </a:schemeClr>
                </a:solidFill>
              </a:rPr>
            </a:br>
            <a:br>
              <a:rPr lang="en-US" sz="2000" dirty="0">
                <a:solidFill>
                  <a:schemeClr val="tx1">
                    <a:lumMod val="50000"/>
                  </a:schemeClr>
                </a:solidFill>
              </a:rPr>
            </a:br>
            <a:endParaRPr lang="en-US" sz="2000" kern="1200" cap="all" spc="200" baseline="0" dirty="0">
              <a:solidFill>
                <a:schemeClr val="tx1">
                  <a:lumMod val="50000"/>
                </a:schemeClr>
              </a:solidFill>
            </a:endParaRPr>
          </a:p>
        </p:txBody>
      </p:sp>
      <p:sp>
        <p:nvSpPr>
          <p:cNvPr id="16" name="Rectángulo 15">
            <a:extLst>
              <a:ext uri="{FF2B5EF4-FFF2-40B4-BE49-F238E27FC236}">
                <a16:creationId xmlns:a16="http://schemas.microsoft.com/office/drawing/2014/main" id="{42F4092A-5288-456F-AD88-96B1A2EED266}"/>
              </a:ext>
            </a:extLst>
          </p:cNvPr>
          <p:cNvSpPr/>
          <p:nvPr/>
        </p:nvSpPr>
        <p:spPr>
          <a:xfrm>
            <a:off x="1219200" y="4075691"/>
            <a:ext cx="9817100" cy="707886"/>
          </a:xfrm>
          <a:prstGeom prst="rect">
            <a:avLst/>
          </a:prstGeom>
        </p:spPr>
        <p:txBody>
          <a:bodyPr wrap="square">
            <a:spAutoFit/>
          </a:bodyPr>
          <a:lstStyle/>
          <a:p>
            <a:pPr algn="ctr"/>
            <a:r>
              <a:rPr lang="en-US" sz="2000" dirty="0">
                <a:solidFill>
                  <a:schemeClr val="tx1">
                    <a:lumMod val="50000"/>
                  </a:schemeClr>
                </a:solidFill>
              </a:rPr>
              <a:t>WE CAN VISUALIZE THAT THE TWO MOST IMPORTANT PLACES FOR THE YOGA STUDIO ARE NY AND BROOKLYN.  NOW LET’S VISUALIZE THE RESULTS</a:t>
            </a:r>
            <a:endParaRPr lang="es-ES" sz="2000" dirty="0"/>
          </a:p>
        </p:txBody>
      </p:sp>
    </p:spTree>
    <p:extLst>
      <p:ext uri="{BB962C8B-B14F-4D97-AF65-F5344CB8AC3E}">
        <p14:creationId xmlns:p14="http://schemas.microsoft.com/office/powerpoint/2010/main" val="2188884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5D238A31-5695-446E-832E-84713C1832C4}"/>
              </a:ext>
            </a:extLst>
          </p:cNvPr>
          <p:cNvSpPr>
            <a:spLocks noGrp="1"/>
          </p:cNvSpPr>
          <p:nvPr>
            <p:ph type="subTitle" idx="1"/>
          </p:nvPr>
        </p:nvSpPr>
        <p:spPr>
          <a:xfrm>
            <a:off x="2137954" y="152150"/>
            <a:ext cx="8281852" cy="1244850"/>
          </a:xfrm>
        </p:spPr>
        <p:txBody>
          <a:bodyPr>
            <a:noAutofit/>
          </a:bodyPr>
          <a:lstStyle/>
          <a:p>
            <a:r>
              <a:rPr lang="es-ES" sz="3600" dirty="0"/>
              <a:t>Foursquare API Map Visualization </a:t>
            </a:r>
          </a:p>
        </p:txBody>
      </p:sp>
      <p:pic>
        <p:nvPicPr>
          <p:cNvPr id="5" name="Imagen 4">
            <a:extLst>
              <a:ext uri="{FF2B5EF4-FFF2-40B4-BE49-F238E27FC236}">
                <a16:creationId xmlns:a16="http://schemas.microsoft.com/office/drawing/2014/main" id="{3DEA1F78-027C-4049-8BAF-3B2537E570C6}"/>
              </a:ext>
            </a:extLst>
          </p:cNvPr>
          <p:cNvPicPr>
            <a:picLocks noChangeAspect="1"/>
          </p:cNvPicPr>
          <p:nvPr/>
        </p:nvPicPr>
        <p:blipFill rotWithShape="1">
          <a:blip r:embed="rId2"/>
          <a:srcRect l="38913" t="-497" b="22178"/>
          <a:stretch/>
        </p:blipFill>
        <p:spPr>
          <a:xfrm>
            <a:off x="5930899" y="1878511"/>
            <a:ext cx="5364457" cy="4320565"/>
          </a:xfrm>
          <a:prstGeom prst="rect">
            <a:avLst/>
          </a:prstGeom>
        </p:spPr>
      </p:pic>
      <p:pic>
        <p:nvPicPr>
          <p:cNvPr id="6" name="Imagen 5">
            <a:extLst>
              <a:ext uri="{FF2B5EF4-FFF2-40B4-BE49-F238E27FC236}">
                <a16:creationId xmlns:a16="http://schemas.microsoft.com/office/drawing/2014/main" id="{2177D382-6BA1-4C09-A560-394E112A6F94}"/>
              </a:ext>
            </a:extLst>
          </p:cNvPr>
          <p:cNvPicPr>
            <a:picLocks noChangeAspect="1"/>
          </p:cNvPicPr>
          <p:nvPr/>
        </p:nvPicPr>
        <p:blipFill>
          <a:blip r:embed="rId3"/>
          <a:stretch>
            <a:fillRect/>
          </a:stretch>
        </p:blipFill>
        <p:spPr>
          <a:xfrm>
            <a:off x="342176" y="1878513"/>
            <a:ext cx="5106124" cy="4320566"/>
          </a:xfrm>
          <a:prstGeom prst="rect">
            <a:avLst/>
          </a:prstGeom>
        </p:spPr>
      </p:pic>
      <p:sp>
        <p:nvSpPr>
          <p:cNvPr id="7" name="CuadroTexto 6">
            <a:extLst>
              <a:ext uri="{FF2B5EF4-FFF2-40B4-BE49-F238E27FC236}">
                <a16:creationId xmlns:a16="http://schemas.microsoft.com/office/drawing/2014/main" id="{4870F821-9473-47AC-AE57-D155838BA9D8}"/>
              </a:ext>
            </a:extLst>
          </p:cNvPr>
          <p:cNvSpPr txBox="1"/>
          <p:nvPr/>
        </p:nvSpPr>
        <p:spPr>
          <a:xfrm>
            <a:off x="342177" y="6336518"/>
            <a:ext cx="5106124" cy="369332"/>
          </a:xfrm>
          <a:prstGeom prst="rect">
            <a:avLst/>
          </a:prstGeom>
          <a:noFill/>
        </p:spPr>
        <p:txBody>
          <a:bodyPr wrap="square" rtlCol="0">
            <a:spAutoFit/>
          </a:bodyPr>
          <a:lstStyle/>
          <a:p>
            <a:pPr algn="ctr"/>
            <a:r>
              <a:rPr lang="es-ES" dirty="0"/>
              <a:t>Brooklyn</a:t>
            </a:r>
          </a:p>
        </p:txBody>
      </p:sp>
      <p:sp>
        <p:nvSpPr>
          <p:cNvPr id="8" name="CuadroTexto 7">
            <a:extLst>
              <a:ext uri="{FF2B5EF4-FFF2-40B4-BE49-F238E27FC236}">
                <a16:creationId xmlns:a16="http://schemas.microsoft.com/office/drawing/2014/main" id="{303B0248-C7BE-47EA-8C67-B51E714918C9}"/>
              </a:ext>
            </a:extLst>
          </p:cNvPr>
          <p:cNvSpPr txBox="1"/>
          <p:nvPr/>
        </p:nvSpPr>
        <p:spPr>
          <a:xfrm>
            <a:off x="5930899" y="6336518"/>
            <a:ext cx="5364457" cy="369332"/>
          </a:xfrm>
          <a:prstGeom prst="rect">
            <a:avLst/>
          </a:prstGeom>
          <a:noFill/>
        </p:spPr>
        <p:txBody>
          <a:bodyPr wrap="square" rtlCol="0">
            <a:spAutoFit/>
          </a:bodyPr>
          <a:lstStyle/>
          <a:p>
            <a:pPr algn="ctr"/>
            <a:r>
              <a:rPr lang="es-ES" dirty="0"/>
              <a:t>Manhattan</a:t>
            </a:r>
          </a:p>
        </p:txBody>
      </p:sp>
    </p:spTree>
    <p:extLst>
      <p:ext uri="{BB962C8B-B14F-4D97-AF65-F5344CB8AC3E}">
        <p14:creationId xmlns:p14="http://schemas.microsoft.com/office/powerpoint/2010/main" val="2707932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8DABC306-0546-44E6-9BD6-35B2F777946D}"/>
              </a:ext>
            </a:extLst>
          </p:cNvPr>
          <p:cNvPicPr>
            <a:picLocks noChangeAspect="1"/>
          </p:cNvPicPr>
          <p:nvPr/>
        </p:nvPicPr>
        <p:blipFill rotWithShape="1">
          <a:blip r:embed="rId2"/>
          <a:srcRect l="3851" r="9013"/>
          <a:stretch/>
        </p:blipFill>
        <p:spPr>
          <a:xfrm>
            <a:off x="4039333" y="2237373"/>
            <a:ext cx="3571808" cy="3684566"/>
          </a:xfrm>
          <a:prstGeom prst="rect">
            <a:avLst/>
          </a:prstGeom>
        </p:spPr>
      </p:pic>
      <p:pic>
        <p:nvPicPr>
          <p:cNvPr id="7" name="Imagen 6">
            <a:extLst>
              <a:ext uri="{FF2B5EF4-FFF2-40B4-BE49-F238E27FC236}">
                <a16:creationId xmlns:a16="http://schemas.microsoft.com/office/drawing/2014/main" id="{D82CCECE-EE36-4575-8A99-426C06410A8A}"/>
              </a:ext>
            </a:extLst>
          </p:cNvPr>
          <p:cNvPicPr>
            <a:picLocks noChangeAspect="1"/>
          </p:cNvPicPr>
          <p:nvPr/>
        </p:nvPicPr>
        <p:blipFill rotWithShape="1">
          <a:blip r:embed="rId3"/>
          <a:srcRect l="11607" r="22737" b="9005"/>
          <a:stretch/>
        </p:blipFill>
        <p:spPr>
          <a:xfrm>
            <a:off x="8201881" y="2237373"/>
            <a:ext cx="3680362" cy="3684566"/>
          </a:xfrm>
          <a:prstGeom prst="rect">
            <a:avLst/>
          </a:prstGeom>
        </p:spPr>
      </p:pic>
      <p:pic>
        <p:nvPicPr>
          <p:cNvPr id="8" name="Imagen 7">
            <a:extLst>
              <a:ext uri="{FF2B5EF4-FFF2-40B4-BE49-F238E27FC236}">
                <a16:creationId xmlns:a16="http://schemas.microsoft.com/office/drawing/2014/main" id="{25DB1B04-382D-49CF-BEAF-9277C9D8F020}"/>
              </a:ext>
            </a:extLst>
          </p:cNvPr>
          <p:cNvPicPr>
            <a:picLocks noChangeAspect="1"/>
          </p:cNvPicPr>
          <p:nvPr/>
        </p:nvPicPr>
        <p:blipFill rotWithShape="1">
          <a:blip r:embed="rId4"/>
          <a:srcRect l="26701" t="9649" r="31378" b="16669"/>
          <a:stretch/>
        </p:blipFill>
        <p:spPr>
          <a:xfrm>
            <a:off x="309757" y="2237373"/>
            <a:ext cx="3304903" cy="3684566"/>
          </a:xfrm>
          <a:prstGeom prst="rect">
            <a:avLst/>
          </a:prstGeom>
        </p:spPr>
      </p:pic>
      <p:sp>
        <p:nvSpPr>
          <p:cNvPr id="9" name="CuadroTexto 8">
            <a:extLst>
              <a:ext uri="{FF2B5EF4-FFF2-40B4-BE49-F238E27FC236}">
                <a16:creationId xmlns:a16="http://schemas.microsoft.com/office/drawing/2014/main" id="{9FD0940F-D63B-40B4-A62C-8BE36E2E9CA4}"/>
              </a:ext>
            </a:extLst>
          </p:cNvPr>
          <p:cNvSpPr txBox="1"/>
          <p:nvPr/>
        </p:nvSpPr>
        <p:spPr>
          <a:xfrm>
            <a:off x="8834848" y="6120618"/>
            <a:ext cx="2769325" cy="369332"/>
          </a:xfrm>
          <a:prstGeom prst="rect">
            <a:avLst/>
          </a:prstGeom>
          <a:noFill/>
        </p:spPr>
        <p:txBody>
          <a:bodyPr wrap="square" rtlCol="0">
            <a:spAutoFit/>
          </a:bodyPr>
          <a:lstStyle/>
          <a:p>
            <a:pPr algn="ctr"/>
            <a:r>
              <a:rPr lang="es-ES" dirty="0"/>
              <a:t>Staten Island</a:t>
            </a:r>
          </a:p>
        </p:txBody>
      </p:sp>
      <p:sp>
        <p:nvSpPr>
          <p:cNvPr id="10" name="CuadroTexto 9">
            <a:extLst>
              <a:ext uri="{FF2B5EF4-FFF2-40B4-BE49-F238E27FC236}">
                <a16:creationId xmlns:a16="http://schemas.microsoft.com/office/drawing/2014/main" id="{05E9D993-BDAA-496D-A9E5-931AB2B0B53E}"/>
              </a:ext>
            </a:extLst>
          </p:cNvPr>
          <p:cNvSpPr txBox="1"/>
          <p:nvPr/>
        </p:nvSpPr>
        <p:spPr>
          <a:xfrm>
            <a:off x="4440574" y="6120618"/>
            <a:ext cx="2769325" cy="369332"/>
          </a:xfrm>
          <a:prstGeom prst="rect">
            <a:avLst/>
          </a:prstGeom>
          <a:noFill/>
        </p:spPr>
        <p:txBody>
          <a:bodyPr wrap="square" rtlCol="0">
            <a:spAutoFit/>
          </a:bodyPr>
          <a:lstStyle/>
          <a:p>
            <a:pPr algn="ctr"/>
            <a:r>
              <a:rPr lang="es-ES" dirty="0"/>
              <a:t>Queens</a:t>
            </a:r>
          </a:p>
        </p:txBody>
      </p:sp>
      <p:sp>
        <p:nvSpPr>
          <p:cNvPr id="11" name="CuadroTexto 10">
            <a:extLst>
              <a:ext uri="{FF2B5EF4-FFF2-40B4-BE49-F238E27FC236}">
                <a16:creationId xmlns:a16="http://schemas.microsoft.com/office/drawing/2014/main" id="{457A6C68-A40E-46F4-A0A0-5393AF8B5223}"/>
              </a:ext>
            </a:extLst>
          </p:cNvPr>
          <p:cNvSpPr txBox="1"/>
          <p:nvPr/>
        </p:nvSpPr>
        <p:spPr>
          <a:xfrm>
            <a:off x="600891" y="6120618"/>
            <a:ext cx="2769325" cy="369332"/>
          </a:xfrm>
          <a:prstGeom prst="rect">
            <a:avLst/>
          </a:prstGeom>
          <a:noFill/>
        </p:spPr>
        <p:txBody>
          <a:bodyPr wrap="square" rtlCol="0">
            <a:spAutoFit/>
          </a:bodyPr>
          <a:lstStyle/>
          <a:p>
            <a:pPr algn="ctr"/>
            <a:r>
              <a:rPr lang="es-ES" dirty="0"/>
              <a:t>Bronx</a:t>
            </a:r>
          </a:p>
        </p:txBody>
      </p:sp>
      <p:sp>
        <p:nvSpPr>
          <p:cNvPr id="14" name="Subtítulo 2">
            <a:extLst>
              <a:ext uri="{FF2B5EF4-FFF2-40B4-BE49-F238E27FC236}">
                <a16:creationId xmlns:a16="http://schemas.microsoft.com/office/drawing/2014/main" id="{D26D2871-6322-446D-8CDD-472905652AB9}"/>
              </a:ext>
            </a:extLst>
          </p:cNvPr>
          <p:cNvSpPr txBox="1">
            <a:spLocks/>
          </p:cNvSpPr>
          <p:nvPr/>
        </p:nvSpPr>
        <p:spPr>
          <a:xfrm>
            <a:off x="2137954" y="152150"/>
            <a:ext cx="8281852" cy="1244850"/>
          </a:xfrm>
          <a:prstGeom prst="rect">
            <a:avLst/>
          </a:prstGeom>
          <a:noFill/>
        </p:spPr>
        <p:txBody>
          <a:bodyPr vert="horz" lIns="91440" tIns="45720" rIns="91440" bIns="45720" rtlCol="0">
            <a:no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s-ES" sz="3600"/>
              <a:t>Foursquare API Map Visualization </a:t>
            </a:r>
            <a:endParaRPr lang="es-ES" sz="3600" dirty="0"/>
          </a:p>
        </p:txBody>
      </p:sp>
    </p:spTree>
    <p:extLst>
      <p:ext uri="{BB962C8B-B14F-4D97-AF65-F5344CB8AC3E}">
        <p14:creationId xmlns:p14="http://schemas.microsoft.com/office/powerpoint/2010/main" val="667364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Marcador de texto 2">
            <a:extLst>
              <a:ext uri="{FF2B5EF4-FFF2-40B4-BE49-F238E27FC236}">
                <a16:creationId xmlns:a16="http://schemas.microsoft.com/office/drawing/2014/main" id="{F52CC069-FD20-400E-ABF5-FCE3E491A243}"/>
              </a:ext>
            </a:extLst>
          </p:cNvPr>
          <p:cNvSpPr>
            <a:spLocks noGrp="1"/>
          </p:cNvSpPr>
          <p:nvPr>
            <p:ph type="body" idx="1"/>
          </p:nvPr>
        </p:nvSpPr>
        <p:spPr>
          <a:xfrm>
            <a:off x="640068" y="5520215"/>
            <a:ext cx="10911865" cy="718025"/>
          </a:xfrm>
        </p:spPr>
        <p:txBody>
          <a:bodyPr vert="horz" lIns="91440" tIns="45720" rIns="91440" bIns="45720" rtlCol="0">
            <a:normAutofit/>
          </a:bodyPr>
          <a:lstStyle/>
          <a:p>
            <a:pPr algn="ctr"/>
            <a:r>
              <a:rPr lang="es-ES" sz="3600" b="1" dirty="0" err="1">
                <a:latin typeface="Arial" panose="020B0604020202020204" pitchFamily="34" charset="0"/>
                <a:cs typeface="Arial" panose="020B0604020202020204" pitchFamily="34" charset="0"/>
              </a:rPr>
              <a:t>Analyzing</a:t>
            </a:r>
            <a:r>
              <a:rPr lang="es-ES" sz="3600" b="1" dirty="0">
                <a:latin typeface="Arial" panose="020B0604020202020204" pitchFamily="34" charset="0"/>
                <a:cs typeface="Arial" panose="020B0604020202020204" pitchFamily="34" charset="0"/>
              </a:rPr>
              <a:t> the Data</a:t>
            </a:r>
          </a:p>
          <a:p>
            <a:pPr algn="ctr"/>
            <a:endParaRPr lang="en-US" dirty="0">
              <a:solidFill>
                <a:schemeClr val="tx1">
                  <a:lumMod val="75000"/>
                  <a:lumOff val="25000"/>
                </a:schemeClr>
              </a:solidFill>
            </a:endParaRPr>
          </a:p>
        </p:txBody>
      </p:sp>
      <p:sp>
        <p:nvSpPr>
          <p:cNvPr id="15" name="Rectangle 7">
            <a:extLst>
              <a:ext uri="{FF2B5EF4-FFF2-40B4-BE49-F238E27FC236}">
                <a16:creationId xmlns:a16="http://schemas.microsoft.com/office/drawing/2014/main" id="{84167985-D6E9-40FF-97C0-4B6D373E8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68" y="640080"/>
            <a:ext cx="10911865" cy="462686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8801362-349C-44BE-BEF6-8E926E1D38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42976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
            <a:extLst>
              <a:ext uri="{FF2B5EF4-FFF2-40B4-BE49-F238E27FC236}">
                <a16:creationId xmlns:a16="http://schemas.microsoft.com/office/drawing/2014/main" id="{B796FAE5-07B3-4209-A16F-9F815BA023DA}"/>
              </a:ext>
            </a:extLst>
          </p:cNvPr>
          <p:cNvSpPr>
            <a:spLocks noChangeArrowheads="1"/>
          </p:cNvSpPr>
          <p:nvPr/>
        </p:nvSpPr>
        <p:spPr bwMode="auto">
          <a:xfrm>
            <a:off x="180304" y="2597644"/>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1800" b="0" i="0" u="none" strike="noStrike" cap="none" normalizeH="0" baseline="0" dirty="0">
              <a:ln>
                <a:noFill/>
              </a:ln>
              <a:solidFill>
                <a:schemeClr val="tx1"/>
              </a:solidFill>
              <a:effectLst/>
              <a:latin typeface="Arial" panose="020B0604020202020204" pitchFamily="34" charset="0"/>
            </a:endParaRPr>
          </a:p>
        </p:txBody>
      </p:sp>
      <p:sp>
        <p:nvSpPr>
          <p:cNvPr id="8" name="Rectángulo 7">
            <a:extLst>
              <a:ext uri="{FF2B5EF4-FFF2-40B4-BE49-F238E27FC236}">
                <a16:creationId xmlns:a16="http://schemas.microsoft.com/office/drawing/2014/main" id="{A44BE127-FE2A-4A86-A1E0-B49DD949BD3E}"/>
              </a:ext>
            </a:extLst>
          </p:cNvPr>
          <p:cNvSpPr/>
          <p:nvPr/>
        </p:nvSpPr>
        <p:spPr>
          <a:xfrm>
            <a:off x="2527300" y="1907188"/>
            <a:ext cx="10166604" cy="2500685"/>
          </a:xfrm>
          <a:prstGeom prst="rect">
            <a:avLst/>
          </a:prstGeom>
        </p:spPr>
        <p:txBody>
          <a:bodyPr wrap="square">
            <a:spAutoFit/>
          </a:bodyPr>
          <a:lstStyle/>
          <a:p>
            <a:pPr>
              <a:spcAft>
                <a:spcPts val="1500"/>
              </a:spcAft>
            </a:pPr>
            <a:r>
              <a:rPr lang="en-US" dirty="0"/>
              <a:t> </a:t>
            </a:r>
            <a:endParaRPr lang="en-US" dirty="0">
              <a:solidFill>
                <a:schemeClr val="tx1">
                  <a:lumMod val="50000"/>
                </a:schemeClr>
              </a:solidFill>
            </a:endParaRPr>
          </a:p>
          <a:p>
            <a:pPr marL="285750" indent="-285750">
              <a:buFont typeface="Arial" panose="020B0604020202020204" pitchFamily="34" charset="0"/>
              <a:buChar char="•"/>
            </a:pPr>
            <a:r>
              <a:rPr lang="en-US" dirty="0">
                <a:solidFill>
                  <a:schemeClr val="tx1">
                    <a:lumMod val="50000"/>
                  </a:schemeClr>
                </a:solidFill>
              </a:rPr>
              <a:t>Bronx Mean Distance from Mean coordinates: 0.03473164580176437</a:t>
            </a:r>
          </a:p>
          <a:p>
            <a:pPr marL="285750" indent="-285750">
              <a:buFont typeface="Arial" panose="020B0604020202020204" pitchFamily="34" charset="0"/>
              <a:buChar char="•"/>
            </a:pPr>
            <a:r>
              <a:rPr lang="en-US" dirty="0">
                <a:solidFill>
                  <a:schemeClr val="tx1">
                    <a:lumMod val="50000"/>
                  </a:schemeClr>
                </a:solidFill>
              </a:rPr>
              <a:t>Manhattan Mean Distance from Mean coordinates: 0.027892266753226636</a:t>
            </a:r>
          </a:p>
          <a:p>
            <a:pPr marL="285750" indent="-285750">
              <a:buFont typeface="Arial" panose="020B0604020202020204" pitchFamily="34" charset="0"/>
              <a:buChar char="•"/>
            </a:pPr>
            <a:r>
              <a:rPr lang="en-US" dirty="0">
                <a:solidFill>
                  <a:schemeClr val="tx1">
                    <a:lumMod val="50000"/>
                  </a:schemeClr>
                </a:solidFill>
              </a:rPr>
              <a:t>Brooklyn Mean Distance from Mean coordinates: 0.031715273837678366</a:t>
            </a:r>
          </a:p>
          <a:p>
            <a:pPr marL="285750" indent="-285750">
              <a:buFont typeface="Arial" panose="020B0604020202020204" pitchFamily="34" charset="0"/>
              <a:buChar char="•"/>
            </a:pPr>
            <a:r>
              <a:rPr lang="en-US" dirty="0">
                <a:solidFill>
                  <a:schemeClr val="tx1">
                    <a:lumMod val="50000"/>
                  </a:schemeClr>
                </a:solidFill>
              </a:rPr>
              <a:t>Queens Mean Distance from Mean coordinates: 0.07369320949347496</a:t>
            </a:r>
          </a:p>
          <a:p>
            <a:pPr marL="285750" indent="-285750">
              <a:buFont typeface="Arial" panose="020B0604020202020204" pitchFamily="34" charset="0"/>
              <a:buChar char="•"/>
            </a:pPr>
            <a:r>
              <a:rPr lang="en-US" dirty="0">
                <a:solidFill>
                  <a:schemeClr val="tx1">
                    <a:lumMod val="50000"/>
                  </a:schemeClr>
                </a:solidFill>
              </a:rPr>
              <a:t>Staten Island Mean Distance from Mean coordinates: 0.050034817407765574</a:t>
            </a:r>
          </a:p>
          <a:p>
            <a:br>
              <a:rPr lang="en-US" dirty="0"/>
            </a:br>
            <a:r>
              <a:rPr lang="en-US" dirty="0"/>
              <a:t> </a:t>
            </a:r>
            <a:r>
              <a:rPr lang="en-US" dirty="0">
                <a:solidFill>
                  <a:schemeClr val="tx1">
                    <a:lumMod val="50000"/>
                  </a:schemeClr>
                </a:solidFill>
                <a:latin typeface="Courier New" panose="02070309020205020404" pitchFamily="49" charset="0"/>
              </a:rPr>
              <a:t> </a:t>
            </a:r>
          </a:p>
        </p:txBody>
      </p:sp>
      <p:sp>
        <p:nvSpPr>
          <p:cNvPr id="18" name="Título 1">
            <a:extLst>
              <a:ext uri="{FF2B5EF4-FFF2-40B4-BE49-F238E27FC236}">
                <a16:creationId xmlns:a16="http://schemas.microsoft.com/office/drawing/2014/main" id="{49220F22-AEAE-44E1-A62A-635A6955E65D}"/>
              </a:ext>
            </a:extLst>
          </p:cNvPr>
          <p:cNvSpPr>
            <a:spLocks noGrp="1"/>
          </p:cNvSpPr>
          <p:nvPr>
            <p:ph type="title"/>
          </p:nvPr>
        </p:nvSpPr>
        <p:spPr>
          <a:xfrm>
            <a:off x="994161" y="1427253"/>
            <a:ext cx="10267177" cy="920783"/>
          </a:xfrm>
          <a:ln>
            <a:noFill/>
          </a:ln>
        </p:spPr>
        <p:txBody>
          <a:bodyPr vert="horz" lIns="274320" tIns="182880" rIns="274320" bIns="182880" rtlCol="0" anchor="ctr" anchorCtr="1">
            <a:noAutofit/>
          </a:bodyPr>
          <a:lstStyle/>
          <a:p>
            <a:r>
              <a:rPr lang="en-US" sz="1800" dirty="0">
                <a:solidFill>
                  <a:schemeClr val="tx1">
                    <a:lumMod val="50000"/>
                  </a:schemeClr>
                </a:solidFill>
              </a:rPr>
              <a:t>Now that we have all the points and we already now that Brooklyn and Manhattan are the boroughs who have more yoga places, is necessary to calculate the density of the points, because , the young students want to focus just in one area, so we calculate the mean distance obtaining the following results:</a:t>
            </a:r>
            <a:br>
              <a:rPr lang="en-US" sz="2000" dirty="0">
                <a:solidFill>
                  <a:schemeClr val="tx1">
                    <a:lumMod val="50000"/>
                  </a:schemeClr>
                </a:solidFill>
              </a:rPr>
            </a:br>
            <a:br>
              <a:rPr lang="en-US" sz="2000" dirty="0">
                <a:solidFill>
                  <a:schemeClr val="tx1">
                    <a:lumMod val="50000"/>
                  </a:schemeClr>
                </a:solidFill>
              </a:rPr>
            </a:br>
            <a:endParaRPr lang="en-US" sz="2000" kern="1200" cap="all" spc="200" baseline="0" dirty="0">
              <a:solidFill>
                <a:schemeClr val="tx1">
                  <a:lumMod val="50000"/>
                </a:schemeClr>
              </a:solidFill>
            </a:endParaRPr>
          </a:p>
        </p:txBody>
      </p:sp>
      <p:sp>
        <p:nvSpPr>
          <p:cNvPr id="16" name="Rectángulo 15">
            <a:extLst>
              <a:ext uri="{FF2B5EF4-FFF2-40B4-BE49-F238E27FC236}">
                <a16:creationId xmlns:a16="http://schemas.microsoft.com/office/drawing/2014/main" id="{42F4092A-5288-456F-AD88-96B1A2EED266}"/>
              </a:ext>
            </a:extLst>
          </p:cNvPr>
          <p:cNvSpPr/>
          <p:nvPr/>
        </p:nvSpPr>
        <p:spPr>
          <a:xfrm>
            <a:off x="1219200" y="4075691"/>
            <a:ext cx="9817100" cy="707886"/>
          </a:xfrm>
          <a:prstGeom prst="rect">
            <a:avLst/>
          </a:prstGeom>
        </p:spPr>
        <p:txBody>
          <a:bodyPr wrap="square">
            <a:spAutoFit/>
          </a:bodyPr>
          <a:lstStyle/>
          <a:p>
            <a:pPr algn="ctr"/>
            <a:r>
              <a:rPr lang="en-US" sz="2000" dirty="0">
                <a:solidFill>
                  <a:schemeClr val="tx1">
                    <a:lumMod val="50000"/>
                  </a:schemeClr>
                </a:solidFill>
              </a:rPr>
              <a:t>WE CAN SEE THAT MANHATTAN IS THE BOROUGH WITH MORE DENSITY OF PLACES , FOLLOWING IN SECOND PLACE BY BROOKLYN</a:t>
            </a:r>
            <a:endParaRPr lang="es-ES" sz="2000" dirty="0"/>
          </a:p>
        </p:txBody>
      </p:sp>
    </p:spTree>
    <p:extLst>
      <p:ext uri="{BB962C8B-B14F-4D97-AF65-F5344CB8AC3E}">
        <p14:creationId xmlns:p14="http://schemas.microsoft.com/office/powerpoint/2010/main" val="553199006"/>
      </p:ext>
    </p:extLst>
  </p:cSld>
  <p:clrMapOvr>
    <a:masterClrMapping/>
  </p:clrMapOvr>
</p:sld>
</file>

<file path=ppt/theme/theme1.xml><?xml version="1.0" encoding="utf-8"?>
<a:theme xmlns:a="http://schemas.openxmlformats.org/drawingml/2006/main" name="Paquete">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64</TotalTime>
  <Words>511</Words>
  <Application>Microsoft Office PowerPoint</Application>
  <PresentationFormat>Panorámica</PresentationFormat>
  <Paragraphs>39</Paragraphs>
  <Slides>11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11</vt:i4>
      </vt:variant>
    </vt:vector>
  </HeadingPairs>
  <TitlesOfParts>
    <vt:vector size="15" baseType="lpstr">
      <vt:lpstr>Arial</vt:lpstr>
      <vt:lpstr>Courier New</vt:lpstr>
      <vt:lpstr>Gill Sans MT</vt:lpstr>
      <vt:lpstr>Paquete</vt:lpstr>
      <vt:lpstr>Capstone Project : Britties Yoga Snack </vt:lpstr>
      <vt:lpstr>"Britties" is a new snack, created and developed for the yoga community. It was created by three students who were studying business at New York University (NYU) and wanted to start their entrepreneurial life. One of them was also a yoga professor, who saw a need of a new snack for the yoga community. The product they created has the best taste and amount of protein per snack and they claimed that it would be a hit their product. In order validate their idea , the want to launch a pilot in the NY area, but due the  limitation in their budget, they must focus in just one area of NY to do the pilot, so they want to apply their data science knowledge in order to find the proper area .</vt:lpstr>
      <vt:lpstr>StakeHOLDERS</vt:lpstr>
      <vt:lpstr>The data that would be used for the project will be the NY Map with the neighbor's name, latitude, longitude, among other things given by the IBM Specialization, and the data of the yoga places that will be segmented in Foursquare by the category ID:4bf58dd8d48988d102941735</vt:lpstr>
      <vt:lpstr>Presentación de PowerPoint</vt:lpstr>
      <vt:lpstr>AFTER CONNECTING THE DATA WITH THE FOURSQUARE API, LIMITING THE RESULT TO 500 VENUE ( MAXIMUM VENUES WITH THE CURRENT ACCOUNT), WE GOT THE FOLLOWING RESULTS FOR THE YOGA PLACES (category ID:4bf58dd8d48988d102941735) IN NY.   </vt:lpstr>
      <vt:lpstr>Presentación de PowerPoint</vt:lpstr>
      <vt:lpstr>Presentación de PowerPoint</vt:lpstr>
      <vt:lpstr>Now that we have all the points and we already now that Brooklyn and Manhattan are the boroughs who have more yoga places, is necessary to calculate the density of the points, because , the young students want to focus just in one area, so we calculate the mean distance obtaining the following results:  </vt:lpstr>
      <vt:lpstr>Presentación de PowerPoint</vt:lpstr>
      <vt:lpstr>AFTER EVALUATING THE YOGA PLACES DISTRIBUTION IN NY, ME CAN HIGHLY RECOMMEND TO TRY THE LAUNCH PILOT IN MANHATTAN, BECAUSE IT IS THE PLACE WITH MORE YOGA STUDIOS AND ALSO WITH THE HIGHEST DENSITY. HOWEVER IF THE BUDGET OF THE STUDENTS IS REALLY LIMITED BROOKLYN CAN BE ALSO AN OPTIMAL SOLUTION ACCORDING WITH THE ENTERPRISE , BECAUSE IT HAS A GOOD NUMBER OF YOGA PLACES AND ALSO A HIGH DENSITY WITHIN THE AREA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Britties Yoga Snack</dc:title>
  <dc:creator>GARCIA DUQUE Cesar Augusto</dc:creator>
  <cp:lastModifiedBy>GARCIA DUQUE Cesar Augusto</cp:lastModifiedBy>
  <cp:revision>12</cp:revision>
  <dcterms:created xsi:type="dcterms:W3CDTF">2020-05-25T07:47:48Z</dcterms:created>
  <dcterms:modified xsi:type="dcterms:W3CDTF">2020-05-25T08:52:06Z</dcterms:modified>
</cp:coreProperties>
</file>